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9"/>
  </p:notesMasterIdLst>
  <p:handoutMasterIdLst>
    <p:handoutMasterId r:id="rId30"/>
  </p:handoutMasterIdLst>
  <p:sldIdLst>
    <p:sldId id="257" r:id="rId3"/>
    <p:sldId id="331" r:id="rId28"/>
    <p:sldId id="332" r:id="rId27"/>
    <p:sldId id="333" r:id="rId26"/>
    <p:sldId id="334" r:id="rId25"/>
    <p:sldId id="335" r:id="rId24"/>
    <p:sldId id="336" r:id="rId23"/>
    <p:sldId id="337" r:id="rId22"/>
    <p:sldId id="338" r:id="rId21"/>
    <p:sldId id="339" r:id="rId20"/>
    <p:sldId id="340" r:id="rId19"/>
    <p:sldId id="341" r:id="rId18"/>
    <p:sldId id="342" r:id="rId17"/>
    <p:sldId id="343" r:id="rId16"/>
    <p:sldId id="344" r:id="rId15"/>
    <p:sldId id="345" r:id="rId14"/>
    <p:sldId id="346" r:id="rId13"/>
    <p:sldId id="347" r:id="rId12"/>
    <p:sldId id="348" r:id="rId11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64" d="100"/>
          <a:sy n="64" d="100"/>
        </p:scale>
        <p:origin x="-108" y="-798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11" Type="http://schemas.openxmlformats.org/officeDocument/2006/relationships/slide" Target="slides/slide19.xml"/><Relationship Id="rId12" Type="http://schemas.openxmlformats.org/officeDocument/2006/relationships/slide" Target="slides/slide18.xml"/><Relationship Id="rId13" Type="http://schemas.openxmlformats.org/officeDocument/2006/relationships/slide" Target="slides/slide17.xml"/><Relationship Id="rId14" Type="http://schemas.openxmlformats.org/officeDocument/2006/relationships/slide" Target="slides/slide16.xml"/><Relationship Id="rId15" Type="http://schemas.openxmlformats.org/officeDocument/2006/relationships/slide" Target="slides/slide15.xml"/><Relationship Id="rId16" Type="http://schemas.openxmlformats.org/officeDocument/2006/relationships/slide" Target="slides/slide14.xml"/><Relationship Id="rId17" Type="http://schemas.openxmlformats.org/officeDocument/2006/relationships/slide" Target="slides/slide13.xml"/><Relationship Id="rId18" Type="http://schemas.openxmlformats.org/officeDocument/2006/relationships/slide" Target="slides/slide12.xml"/><Relationship Id="rId19" Type="http://schemas.openxmlformats.org/officeDocument/2006/relationships/slide" Target="slides/slide11.xml"/><Relationship Id="rId20" Type="http://schemas.openxmlformats.org/officeDocument/2006/relationships/slide" Target="slides/slide10.xml"/><Relationship Id="rId21" Type="http://schemas.openxmlformats.org/officeDocument/2006/relationships/slide" Target="slides/slide9.xml"/><Relationship Id="rId22" Type="http://schemas.openxmlformats.org/officeDocument/2006/relationships/slide" Target="slides/slide8.xml"/><Relationship Id="rId23" Type="http://schemas.openxmlformats.org/officeDocument/2006/relationships/slide" Target="slides/slide7.xml"/><Relationship Id="rId24" Type="http://schemas.openxmlformats.org/officeDocument/2006/relationships/slide" Target="slides/slide6.xml"/><Relationship Id="rId25" Type="http://schemas.openxmlformats.org/officeDocument/2006/relationships/slide" Target="slides/slide5.xml"/><Relationship Id="rId26" Type="http://schemas.openxmlformats.org/officeDocument/2006/relationships/slide" Target="slides/slide4.xml"/><Relationship Id="rId27" Type="http://schemas.openxmlformats.org/officeDocument/2006/relationships/slide" Target="slides/slide3.xml"/><Relationship Id="rId28" Type="http://schemas.openxmlformats.org/officeDocument/2006/relationships/slide" Target="slides/slide2.xml"/><Relationship Id="rId29" Type="http://schemas.openxmlformats.org/officeDocument/2006/relationships/notesMaster" Target="notesMasters/notesMaster1.xml"/><Relationship Id="rId30" Type="http://schemas.openxmlformats.org/officeDocument/2006/relationships/handoutMaster" Target="handoutMasters/handout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5A207F-0F91-42F2-96D0-049C6003623B}" type="datetimeFigureOut">
              <a:rPr lang="en-US"/>
              <a:t>4/8/2013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567D4A-04CB-4EDF-8FB1-342A02FC8EC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012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C13F5-F2B1-464B-BE8F-27ABFBD2FBDE}" type="datetimeFigureOut">
              <a:rPr lang="en-US"/>
              <a:t>4/8/2013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61351F-DBB1-4664-ADA9-83BC7CB8848D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42362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IETF: Introduction to the IETF, which sets internet standards: https://www.ietf.org/about/introduction/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IETF RFC 1918: Address allocation for private internets: https://datatracker.ietf.org/doc/html/rfc1918</a:t>
            </a:r>
          </a:p>
          <a:p>
            <a:r>
              <a:t>Google: IPv6 statistics: https://www.google.com/intl/en/ipv6/statistics.html</a:t>
            </a:r>
          </a:p>
          <a:p>
            <a:r>
              <a:t>Linux manual page: ip: https://man7.org/linux/man-pages/man8/ip.8.html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IANA: Number resources, including port numbers: https://www.iana.org/numbers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NetworkManager: nmcli reference: https://networkmanager.dev/docs/api/latest/nmcli.html</a:t>
            </a:r>
          </a:p>
          <a:p>
            <a:r>
              <a:t>Microsoft: ipconfig: https://learn.microsoft.com/en-us/windows-server/administration/windows-commands/ipconfig</a:t>
            </a:r>
          </a:p>
          <a:p>
            <a:r>
              <a:t>Linux manual page: ss: https://man7.org/linux/man-pages/man8/ss.8.html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Wi-Fi Alliance: https://www.wi-fi.org/wi-fi-macphy</a:t>
            </a:r>
          </a:p>
          <a:p>
            <a:r>
              <a:t>Apple: Use private Wi-Fi addresses: https://support.apple.com/en-us/102509</a:t>
            </a:r>
          </a:p>
          <a:p>
            <a:r>
              <a:t>Android: MAC randomization behavior: https://source.android.com/docs/core/connect/wifi-mac-randomization-behavior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Bluetooth SIG: Technology overview: https://www.bluetooth.com/learn-about-bluetooth/tech-overview/</a:t>
            </a:r>
          </a:p>
          <a:p>
            <a:r>
              <a:t>Connectivity Standards Alliance: Matter: https://csa-iot.org/all-solutions/matter/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Android Developers: Connectivity: https://developer.android.com/develop/connectivity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Google: Pixel software update timeline: https://support.google.com/pixelphone/answer/4457705</a:t>
            </a:r>
          </a:p>
          <a:p>
            <a:r>
              <a:t>GrapheneOS: https://grapheneos.org/</a:t>
            </a:r>
          </a:p>
          <a:p>
            <a:r>
              <a:t>LineageOS: https://lineageos.org/</a:t>
            </a:r>
          </a:p>
          <a:p>
            <a:r>
              <a:t>Apple: Alternative app marketplaces in the EU: https://developer.apple.com/support/alternative-app-marketplace-in-the-eu/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Automotive Grade Linux: About: https://www.automotivelinux.org/about/</a:t>
            </a:r>
          </a:p>
          <a:p>
            <a:r>
              <a:t>QNX: https://qnx.software/en</a:t>
            </a:r>
          </a:p>
          <a:p>
            <a:r>
              <a:t>CNN: GM plans to phase out Apple CarPlay in EVs: https://www.cnn.com/2023/04/01/business/gm-apple-play-evs/index.html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Christian Science Monitor: Fiat Chrysler recalls 1.4 million vehicles over hacking concerns: https://www.csmonitor.com/Business/In-Gear/2015/0724/Fiat-Chrysler-recalls-1.4-million-Dodge-Jeep-Ram-vehicles-over-hacking-concerns</a:t>
            </a:r>
          </a:p>
          <a:p>
            <a:r>
              <a:t>FTC: Action against General Motors for sharing drivers' data: https://www.ftc.gov/news-events/news/press-releases/2025/01/ftc-takes-action-against-general-motors-sharing-drivers-precise-location-driving-behavior-data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CISA: Heightened DDoS threat posed by Mirai and other botnets: https://www.cisa.gov/news-events/alerts/2016/10/14/heightened-ddos-threat-posed-mirai-and-other-botnets</a:t>
            </a:r>
          </a:p>
          <a:p>
            <a:r>
              <a:t>FTC: Ring employees illegally surveilled customers and failed to stop hackers: https://www.ftc.gov/news-events/news/press-releases/2023/05/ftc-says-ring-employees-illegally-surveilled-customers-failed-stop-hackers-taking-control-users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VirtualBox manual: Virtual networking: https://www.virtualbox.org/manual/ch06.html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14" y="990600"/>
            <a:ext cx="8458200" cy="3200400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13" y="4267200"/>
            <a:ext cx="8458200" cy="1371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3538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9476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2057400"/>
            <a:ext cx="8458201" cy="2666999"/>
          </a:xfrm>
        </p:spPr>
        <p:txBody>
          <a:bodyPr anchor="b">
            <a:normAutofit/>
          </a:bodyPr>
          <a:lstStyle>
            <a:lvl1pPr algn="l">
              <a:defRPr sz="4800" b="0" i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4876800"/>
            <a:ext cx="8458201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78620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3812" y="1676400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2035" y="1676401"/>
            <a:ext cx="4700016" cy="4495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7462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399"/>
            <a:ext cx="4701142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3813" y="2516457"/>
            <a:ext cx="4701142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1754" y="1676399"/>
            <a:ext cx="4703259" cy="762001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1754" y="2516457"/>
            <a:ext cx="4703259" cy="365574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 marL="1600200">
              <a:defRPr sz="1600"/>
            </a:lvl6pPr>
            <a:lvl7pPr marL="1874520">
              <a:defRPr sz="1600"/>
            </a:lvl7pPr>
            <a:lvl8pPr marL="2148840">
              <a:defRPr sz="1600"/>
            </a:lvl8pPr>
            <a:lvl9pPr marL="2423160"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855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6159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39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1" y="1676400"/>
            <a:ext cx="3810000" cy="243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3813" y="685800"/>
            <a:ext cx="61722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1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8858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70812" y="1676400"/>
            <a:ext cx="3810000" cy="2438400"/>
          </a:xfrm>
        </p:spPr>
        <p:txBody>
          <a:bodyPr anchor="b">
            <a:no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2412" y="0"/>
            <a:ext cx="5943601" cy="6858000"/>
          </a:xfrm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70812" y="4191000"/>
            <a:ext cx="3810000" cy="15240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9490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1600200">
              <a:defRPr/>
            </a:lvl6pPr>
            <a:lvl7pPr marL="1874520">
              <a:defRPr/>
            </a:lvl7pPr>
            <a:lvl8pPr marL="2148840">
              <a:defRPr/>
            </a:lvl8pPr>
            <a:lvl9pPr marL="242316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5757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52014" y="381000"/>
            <a:ext cx="1904998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3814" y="381000"/>
            <a:ext cx="8305800" cy="5791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9712D-992A-4AB1-A5C2-575F75921AA2}" type="datetimeFigureOut">
              <a:rPr lang="en-US"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EFA0A-2F20-4B60-98C6-5FFDA469AA1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32264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36614" y="0"/>
            <a:ext cx="11352212" cy="6858000"/>
          </a:xfrm>
          <a:prstGeom prst="rect">
            <a:avLst/>
          </a:prstGeom>
          <a:gradFill>
            <a:gsLst>
              <a:gs pos="0">
                <a:schemeClr val="bg1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3813" y="381000"/>
            <a:ext cx="96012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3813" y="1676400"/>
            <a:ext cx="9601200" cy="4495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71781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3CD9712D-992A-4AB1-A5C2-575F75921AA2}" type="datetimeFigureOut">
              <a:rPr lang="en-US"/>
              <a:pPr/>
              <a:t>4/8/2013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4515" y="6356351"/>
            <a:ext cx="38597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51225" y="6356351"/>
            <a:ext cx="28440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81FEFA0A-2F20-4B60-98C6-5FFDA469AA1C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8721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8600" algn="l" defTabSz="914400" rtl="0" eaLnBrk="1" latinLnBrk="0" hangingPunct="1">
        <a:lnSpc>
          <a:spcPct val="90000"/>
        </a:lnSpc>
        <a:spcBef>
          <a:spcPts val="16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5156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87452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4884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23160" indent="-228600" algn="l" defTabSz="914400" rtl="0" eaLnBrk="1" latinLnBrk="0" hangingPunct="1">
        <a:spcBef>
          <a:spcPts val="600"/>
        </a:spcBef>
        <a:buFont typeface="Euphemia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Networking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Week 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8176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the OS Cares About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Almost every app uses the network: messages, streaming, games, updates, and cloud storage</a:t>
            </a:r>
          </a:p>
          <a:p>
            <a:pPr/>
            <a:r>
              <a:rPr sz="2000"/>
              <a:t>The operating system handles the hard parts, so each app doesn't have to:</a:t>
            </a:r>
          </a:p>
          <a:p>
            <a:pPr lvl="1"/>
            <a:r>
              <a:rPr sz="1800"/>
              <a:t>Drivers for Wi-Fi, Ethernet, cellular, and Bluetooth hardware</a:t>
            </a:r>
          </a:p>
          <a:p>
            <a:pPr lvl="1"/>
            <a:r>
              <a:rPr sz="1800"/>
              <a:t>The network stack in the kernel, which packages and delivers data</a:t>
            </a:r>
          </a:p>
          <a:p>
            <a:pPr lvl="1"/>
            <a:r>
              <a:rPr sz="1800"/>
              <a:t>Sockets, which apps use to send and receive data (Week 2)</a:t>
            </a:r>
          </a:p>
          <a:p>
            <a:pPr lvl="1"/>
            <a:r>
              <a:rPr sz="1800"/>
              <a:t>The firewall that decides what is allowed in and out (Week 12)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Basics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LAN</a:t>
            </a:r>
            <a:r>
              <a:rPr sz="2000"/>
              <a:t> (local area network): devices close together, like your home or a campus building</a:t>
            </a:r>
          </a:p>
          <a:p>
            <a:pPr/>
            <a:r>
              <a:rPr u="sng" sz="2000"/>
              <a:t>WAN</a:t>
            </a:r>
            <a:r>
              <a:rPr sz="2000"/>
              <a:t> (wide area network): networks connected over long distances</a:t>
            </a:r>
          </a:p>
          <a:p>
            <a:pPr/>
            <a:r>
              <a:rPr sz="2000"/>
              <a:t>The </a:t>
            </a:r>
            <a:r>
              <a:rPr u="sng" sz="2000"/>
              <a:t>internet</a:t>
            </a:r>
            <a:r>
              <a:rPr sz="2000"/>
              <a:t>: millions of networks connected together</a:t>
            </a:r>
          </a:p>
          <a:p>
            <a:pPr/>
            <a:r>
              <a:rPr u="sng" sz="2000"/>
              <a:t>Client/server</a:t>
            </a:r>
            <a:r>
              <a:rPr sz="2000"/>
              <a:t>: your device (the client) asks a server for something, like a web page</a:t>
            </a:r>
          </a:p>
          <a:p>
            <a:pPr/>
            <a:r>
              <a:rPr u="sng" sz="2000"/>
              <a:t>Peer-to-peer</a:t>
            </a:r>
            <a:r>
              <a:rPr sz="2000"/>
              <a:t>: devices talk to each other directly, like some games and file sharing (Week 14, Distributed Systems)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Layers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Networking is split into layers, so each layer has one job, like an assembly line</a:t>
            </a:r>
          </a:p>
          <a:p>
            <a:pPr/>
            <a:r>
              <a:rPr sz="1800"/>
              <a:t>The </a:t>
            </a:r>
            <a:r>
              <a:rPr u="sng" sz="1800"/>
              <a:t>OSI model</a:t>
            </a:r>
            <a:r>
              <a:rPr sz="1800"/>
              <a:t> has 7 layers: Physical, Data Link, Network, Transport, Session, Presentation, and Application</a:t>
            </a:r>
          </a:p>
          <a:p>
            <a:pPr lvl="1"/>
            <a:r>
              <a:rPr sz="1600"/>
              <a:t>A memory trick, top to bottom: All People Seem To Need Data Processing</a:t>
            </a:r>
          </a:p>
          <a:p>
            <a:pPr/>
            <a:r>
              <a:rPr sz="1800"/>
              <a:t>The </a:t>
            </a:r>
            <a:r>
              <a:rPr u="sng" sz="1800"/>
              <a:t>TCP/IP model</a:t>
            </a:r>
            <a:r>
              <a:rPr sz="1800"/>
              <a:t>, what the internet actually uses, has 4: Link, Internet, Transport, and Application</a:t>
            </a:r>
          </a:p>
          <a:p>
            <a:pPr/>
            <a:r>
              <a:rPr sz="1800"/>
              <a:t>Who does what: hardware and drivers handle the link, the OS kernel handles the internet and transport layers, and apps handle the application layer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IP Addresses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Every device on a network needs an address, like a mailing address</a:t>
            </a:r>
          </a:p>
          <a:p>
            <a:pPr/>
            <a:r>
              <a:rPr u="sng" sz="1800"/>
              <a:t>IPv4</a:t>
            </a:r>
            <a:r>
              <a:rPr sz="1800"/>
              <a:t>: four numbers, like 192.168.1.20. There are only about 4.3 billion, which is not enough for every device</a:t>
            </a:r>
          </a:p>
          <a:p>
            <a:pPr lvl="1"/>
            <a:r>
              <a:rPr sz="1600"/>
              <a:t>Home routers use </a:t>
            </a:r>
            <a:r>
              <a:rPr u="sng" sz="1600"/>
              <a:t>private addresses</a:t>
            </a:r>
            <a:r>
              <a:rPr sz="1600"/>
              <a:t> inside your home and share one public address, using NAT (network address translation)</a:t>
            </a:r>
          </a:p>
          <a:p>
            <a:pPr/>
            <a:r>
              <a:rPr u="sng" sz="1800"/>
              <a:t>IPv6</a:t>
            </a:r>
            <a:r>
              <a:rPr sz="1800"/>
              <a:t>: much longer addresses, like 2001:db8::1, with enough for every device many times over</a:t>
            </a:r>
          </a:p>
          <a:p>
            <a:pPr lvl="1"/>
            <a:r>
              <a:rPr sz="1600"/>
              <a:t>Phones and home internet increasingly use IPv6, though IPv4 is still everywhere</a:t>
            </a:r>
          </a:p>
          <a:p>
            <a:pPr/>
            <a:r>
              <a:rPr sz="1800"/>
              <a:t>See yours: ip a on Linux, ipconfig on Windows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Ports, TCP, and UDP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The IP address finds the device. A </a:t>
            </a:r>
            <a:r>
              <a:rPr u="sng" sz="1800"/>
              <a:t>port number</a:t>
            </a:r>
            <a:r>
              <a:rPr sz="1800"/>
              <a:t> finds the right app on it, like an apartment number</a:t>
            </a:r>
          </a:p>
          <a:p>
            <a:pPr lvl="1"/>
            <a:r>
              <a:rPr sz="1600"/>
              <a:t>443 for secure websites (HTTPS), 22 for SSH, and 53 for DNS</a:t>
            </a:r>
          </a:p>
          <a:p>
            <a:pPr/>
            <a:r>
              <a:rPr u="sng" sz="1800"/>
              <a:t>TCP</a:t>
            </a:r>
            <a:r>
              <a:rPr sz="1800"/>
              <a:t>: checks that everything arrives, in order, resending anything lost. Used for web pages, email, and file downloads</a:t>
            </a:r>
          </a:p>
          <a:p>
            <a:pPr/>
            <a:r>
              <a:rPr u="sng" sz="1800"/>
              <a:t>UDP</a:t>
            </a:r>
            <a:r>
              <a:rPr sz="1800"/>
              <a:t>: sends fast without checking. Used for video calls, online games, and live streams, where late data is useless</a:t>
            </a:r>
          </a:p>
          <a:p>
            <a:pPr lvl="1"/>
            <a:r>
              <a:rPr sz="1600"/>
              <a:t>Like certified mail versus shouting across a room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DNS and DHCP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DNS</a:t>
            </a:r>
            <a:r>
              <a:rPr sz="1800"/>
              <a:t> (Domain Name System): the internet's phone book. It turns a name like aholdengouveia.name into an IP address</a:t>
            </a:r>
          </a:p>
          <a:p>
            <a:pPr lvl="1"/>
            <a:r>
              <a:rPr sz="1600"/>
              <a:t>Look one up with nslookup or dig</a:t>
            </a:r>
          </a:p>
          <a:p>
            <a:pPr lvl="1"/>
            <a:r>
              <a:rPr sz="1600"/>
              <a:t>Weakness: if DNS answers are faked, you can be sent to the wrong site. Encrypted DNS helps</a:t>
            </a:r>
          </a:p>
          <a:p>
            <a:pPr/>
            <a:r>
              <a:rPr u="sng" sz="1800"/>
              <a:t>DHCP</a:t>
            </a:r>
            <a:r>
              <a:rPr sz="1800"/>
              <a:t>: when you join a network, your device asks for an address and gets one automatically</a:t>
            </a:r>
          </a:p>
          <a:p>
            <a:pPr lvl="1"/>
            <a:r>
              <a:rPr sz="1600"/>
              <a:t>That's why you never have to type in an IP address to use campus Wi-Fi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Hardware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2000"/>
              <a:t>Network interface</a:t>
            </a:r>
            <a:r>
              <a:rPr sz="2000"/>
              <a:t>: the Wi-Fi or Ethernet hardware in your device, run by a driver</a:t>
            </a:r>
          </a:p>
          <a:p>
            <a:pPr/>
            <a:r>
              <a:rPr u="sng" sz="2000"/>
              <a:t>Switch</a:t>
            </a:r>
            <a:r>
              <a:rPr sz="2000"/>
              <a:t>: connects devices within one network</a:t>
            </a:r>
          </a:p>
          <a:p>
            <a:pPr/>
            <a:r>
              <a:rPr u="sng" sz="2000"/>
              <a:t>Router</a:t>
            </a:r>
            <a:r>
              <a:rPr sz="2000"/>
              <a:t>: connects different networks, such as your home and the internet</a:t>
            </a:r>
          </a:p>
          <a:p>
            <a:pPr/>
            <a:r>
              <a:rPr u="sng" sz="2000"/>
              <a:t>Access point</a:t>
            </a:r>
            <a:r>
              <a:rPr sz="2000"/>
              <a:t>: provides Wi-Fi</a:t>
            </a:r>
          </a:p>
          <a:p>
            <a:pPr/>
            <a:r>
              <a:rPr u="sng" sz="2000"/>
              <a:t>Modem</a:t>
            </a:r>
            <a:r>
              <a:rPr sz="2000"/>
              <a:t>: connects to your internet provider's cable, fiber, or cellular network</a:t>
            </a:r>
          </a:p>
          <a:p>
            <a:pPr/>
            <a:r>
              <a:rPr sz="2000"/>
              <a:t>At home, one box often does all of these at once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How the OS Manages Networking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Linux desktops and many servers use NetworkManager. The nmcli command controls it from the terminal</a:t>
            </a:r>
          </a:p>
          <a:p>
            <a:pPr/>
            <a:r>
              <a:rPr sz="1800"/>
              <a:t>Ubuntu servers often use netplan, and other systems use systemd-networkd</a:t>
            </a:r>
          </a:p>
          <a:p>
            <a:pPr/>
            <a:r>
              <a:rPr sz="1800"/>
              <a:t>Windows: Settings, Network and internet. ipconfig shows details</a:t>
            </a:r>
          </a:p>
          <a:p>
            <a:pPr/>
            <a:r>
              <a:rPr sz="1800"/>
              <a:t>The OS remembers networks, picks the best connection, and switches between them</a:t>
            </a:r>
          </a:p>
          <a:p>
            <a:pPr/>
            <a:r>
              <a:rPr sz="1800"/>
              <a:t>ss (or netstat) shows which programs are using the network right now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Wi-Fi Today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Newer Wi-Fi versions (Wi-Fi 6, 6E, and 7) are faster and handle crowded places like campuses better</a:t>
            </a:r>
          </a:p>
          <a:p>
            <a:pPr/>
            <a:r>
              <a:rPr sz="1800"/>
              <a:t>The OS moves your device between access points as you walk around (roaming)</a:t>
            </a:r>
          </a:p>
          <a:p>
            <a:pPr/>
            <a:r>
              <a:rPr u="sng" sz="1800"/>
              <a:t>Private MAC addresses</a:t>
            </a:r>
            <a:r>
              <a:rPr sz="1800"/>
              <a:t>: phones and laptops now use a different hardware address on each network, so you're harder to track</a:t>
            </a:r>
          </a:p>
          <a:p>
            <a:pPr lvl="1"/>
            <a:r>
              <a:rPr sz="1600"/>
              <a:t>Android does this too</a:t>
            </a:r>
          </a:p>
          <a:p>
            <a:pPr/>
            <a:r>
              <a:rPr sz="1800"/>
              <a:t>Security: use WPA3 where possible (Week 12)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Cellular, Bluetooth, and Nearby Connections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Cellular</a:t>
            </a:r>
            <a:r>
              <a:rPr sz="1800"/>
              <a:t> (4G LTE and 5G): a separate modem chip with its own firmware connects to the carrier. eSIMs replace the plastic SIM card</a:t>
            </a:r>
          </a:p>
          <a:p>
            <a:pPr/>
            <a:r>
              <a:rPr u="sng" sz="1800"/>
              <a:t>Bluetooth</a:t>
            </a:r>
            <a:r>
              <a:rPr sz="1800"/>
              <a:t>: short range, for headphones, watches, and keyboards. Bluetooth Low Energy saves battery</a:t>
            </a:r>
          </a:p>
          <a:p>
            <a:pPr/>
            <a:r>
              <a:rPr u="sng" sz="1800"/>
              <a:t>NFC</a:t>
            </a:r>
            <a:r>
              <a:rPr sz="1800"/>
              <a:t>: a few centimeters, for tap to pay and transit cards</a:t>
            </a:r>
          </a:p>
          <a:p>
            <a:pPr/>
            <a:r>
              <a:rPr u="sng" sz="1800"/>
              <a:t>Smart home</a:t>
            </a:r>
            <a:r>
              <a:rPr sz="1800"/>
              <a:t>: Matter lets devices from different brands work together (Week 1, IoT)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Phones: Networking on the Move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 phone switches between Wi-Fi and cellular without dropping your call or video</a:t>
            </a:r>
          </a:p>
          <a:p>
            <a:pPr/>
            <a:r>
              <a:rPr sz="1800"/>
              <a:t>To save battery, the OS limits what apps can do in the background, and groups network activity together</a:t>
            </a:r>
          </a:p>
          <a:p>
            <a:pPr/>
            <a:r>
              <a:rPr sz="1800"/>
              <a:t>Apps must ask permission for things like finding devices on your local network</a:t>
            </a:r>
          </a:p>
          <a:p>
            <a:pPr/>
            <a:r>
              <a:rPr sz="1800"/>
              <a:t>Airplane mode turns off the radios, and you can turn Wi-Fi and Bluetooth back on separately</a:t>
            </a:r>
          </a:p>
          <a:p>
            <a:pPr/>
            <a:r>
              <a:rPr sz="1800"/>
              <a:t>Phones can share their connection with other devices (a hotspot)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Phone OS Choices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iOS</a:t>
            </a:r>
            <a:r>
              <a:rPr sz="1800"/>
              <a:t>: made by Apple, for Apple phones only. One company controls the hardware, the OS, and the main app store</a:t>
            </a:r>
          </a:p>
          <a:p>
            <a:pPr/>
            <a:r>
              <a:rPr u="sng" sz="1800"/>
              <a:t>Android</a:t>
            </a:r>
            <a:r>
              <a:rPr sz="1800"/>
              <a:t>: built on Linux, with open source code. Many companies make Android phones and change it</a:t>
            </a:r>
          </a:p>
          <a:p>
            <a:pPr lvl="1"/>
            <a:r>
              <a:rPr sz="1600"/>
              <a:t>How long you get updates depends on the maker. Google promises 7 years for Pixel 8 and later</a:t>
            </a:r>
          </a:p>
          <a:p>
            <a:pPr/>
            <a:r>
              <a:rPr sz="1800"/>
              <a:t>Other Android-based systems, like GrapheneOS (privacy and security) and LineageOS (keeps older phones updated), need an unlocked bootloader (Week 12)</a:t>
            </a:r>
          </a:p>
          <a:p>
            <a:pPr lvl="1"/>
            <a:r>
              <a:rPr sz="1600"/>
              <a:t>Many phones and carriers do not allow unlocking</a:t>
            </a:r>
          </a:p>
          <a:p>
            <a:pPr/>
            <a:r>
              <a:rPr sz="1800"/>
              <a:t>In the EU, the Digital Markets Act made Apple allow other app stores on iPhones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Cars Are Networked Computers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A modern car has dozens of small computers (Week 1), talking over internal networks such as the CAN bus</a:t>
            </a:r>
          </a:p>
          <a:p>
            <a:pPr/>
            <a:r>
              <a:rPr sz="1800"/>
              <a:t>The infotainment screen runs a full operating system, and many cars have their own cellular connection</a:t>
            </a:r>
          </a:p>
          <a:p>
            <a:pPr/>
            <a:r>
              <a:rPr sz="1800"/>
              <a:t>Over-the-air updates can fix bugs or add features without a trip to the dealer</a:t>
            </a:r>
          </a:p>
          <a:p>
            <a:pPr/>
            <a:r>
              <a:rPr sz="1800"/>
              <a:t>Cars send data back to the manufacturer: location, speed, braking, and more</a:t>
            </a:r>
          </a:p>
          <a:p>
            <a:pPr/>
            <a:r>
              <a:rPr sz="1800"/>
              <a:t>The more a car is connected, the more ways there are in: a car on the internet can be attacked from anywhere, and there is more data to protect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 OS Choices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u="sng" sz="1800"/>
              <a:t>Android Automotive</a:t>
            </a:r>
            <a:r>
              <a:rPr sz="1800"/>
              <a:t>: Android running the car itself, often with Google Maps and Assistant built in</a:t>
            </a:r>
          </a:p>
          <a:p>
            <a:pPr/>
            <a:r>
              <a:rPr u="sng" sz="1800"/>
              <a:t>Automotive Grade Linux</a:t>
            </a:r>
            <a:r>
              <a:rPr sz="1800"/>
              <a:t>: an open source Linux project used by carmakers such as Toyota</a:t>
            </a:r>
          </a:p>
          <a:p>
            <a:pPr/>
            <a:r>
              <a:rPr u="sng" sz="1800"/>
              <a:t>QNX</a:t>
            </a:r>
            <a:r>
              <a:rPr sz="1800"/>
              <a:t>: a real-time OS from BlackBerry, used for safety-critical parts and dashboards in hundreds of millions of cars</a:t>
            </a:r>
          </a:p>
          <a:p>
            <a:pPr/>
            <a:r>
              <a:rPr u="sng" sz="1800"/>
              <a:t>Apple CarPlay and Android Auto</a:t>
            </a:r>
            <a:r>
              <a:rPr sz="1800"/>
              <a:t> are not car operating systems. They show your phone's apps on the car's screen</a:t>
            </a:r>
          </a:p>
          <a:p>
            <a:pPr/>
            <a:r>
              <a:rPr sz="1800"/>
              <a:t>In 2023, GM announced it would drop CarPlay and Android Auto from its future electric cars, in favor of built-in Google software</a:t>
            </a:r>
          </a:p>
          <a:p>
            <a:pPr lvl="1"/>
            <a:r>
              <a:rPr sz="1600"/>
              <a:t>Critics noted this also gives the carmaker more of your driving data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Car Security and Privacy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In 2015, researchers took control of a Jeep Cherokee over the internet through its entertainment system, and could even affect the brakes and engine</a:t>
            </a:r>
          </a:p>
          <a:p>
            <a:pPr lvl="1"/>
            <a:r>
              <a:rPr sz="1600"/>
              <a:t>Fiat Chrysler recalled about 1.4 million vehicles to fix it</a:t>
            </a:r>
          </a:p>
          <a:p>
            <a:pPr/>
            <a:r>
              <a:rPr sz="1800"/>
              <a:t>In 2025, the FTC acted against GM for selling drivers' location and driving behavior data, which insurers used to set rates, without clear consent</a:t>
            </a:r>
          </a:p>
          <a:p>
            <a:pPr/>
            <a:r>
              <a:rPr sz="1800"/>
              <a:t>The same questions as Week 12: who controls the software, who gets the data, and can you say no?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Connected Devices Can Be Hacked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Connecting an operating system to a network means it can be attacked from anywhere, not just by someone holding it</a:t>
            </a:r>
          </a:p>
          <a:p>
            <a:pPr/>
            <a:r>
              <a:rPr u="sng" sz="1800"/>
              <a:t>Cars</a:t>
            </a:r>
            <a:r>
              <a:rPr sz="1800"/>
              <a:t>: the 2015 Jeep hack worked over the cellular connection, without ever touching the car</a:t>
            </a:r>
          </a:p>
          <a:p>
            <a:pPr/>
            <a:r>
              <a:rPr u="sng" sz="1800"/>
              <a:t>IoT botnets</a:t>
            </a:r>
            <a:r>
              <a:rPr sz="1800"/>
              <a:t>: in 2016, the Mirai malware took over routers, cameras, and video recorders using default passwords, then used them to knock websites offline</a:t>
            </a:r>
          </a:p>
          <a:p>
            <a:pPr/>
            <a:r>
              <a:rPr u="sng" sz="1800"/>
              <a:t>Smart cameras</a:t>
            </a:r>
            <a:r>
              <a:rPr sz="1800"/>
              <a:t>: hackers took over Ring accounts of about 55,000 US customers, watched their cameras, and used the speakers to harass people</a:t>
            </a:r>
          </a:p>
          <a:p>
            <a:pPr/>
            <a:r>
              <a:rPr sz="1800"/>
              <a:t>Protect yourself: change default passwords, turn on MFA, install updates, put smart devices on a guest network, and buy devices that promise years of updates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 Tools to Try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1800"/>
              <a:t>ping: is that device reachable, and how fast does it answer?</a:t>
            </a:r>
          </a:p>
          <a:p>
            <a:pPr/>
            <a:r>
              <a:rPr sz="1800"/>
              <a:t>traceroute (Linux) or tracert (Windows): which routers does your data pass through?</a:t>
            </a:r>
          </a:p>
          <a:p>
            <a:pPr/>
            <a:r>
              <a:rPr sz="1800"/>
              <a:t>ip a (Linux) or ipconfig (Windows): what are my addresses?</a:t>
            </a:r>
          </a:p>
          <a:p>
            <a:pPr/>
            <a:r>
              <a:rPr sz="1800"/>
              <a:t>nslookup or dig: what IP address does a name point to?</a:t>
            </a:r>
          </a:p>
          <a:p>
            <a:pPr/>
            <a:r>
              <a:rPr sz="1800"/>
              <a:t>ss -tuln (Linux) or netstat (Windows): which programs are listening for connections?</a:t>
            </a:r>
          </a:p>
          <a:p>
            <a:pPr/>
            <a:r>
              <a:rPr sz="1800"/>
              <a:t>nmcli (Linux): what networks am I connected to?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Networking in Virtual Machines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/>
            <a:r>
              <a:rPr sz="2000"/>
              <a:t>A virtual machine gets a virtual network card (Week 14)</a:t>
            </a:r>
          </a:p>
          <a:p>
            <a:pPr/>
            <a:r>
              <a:rPr u="sng" sz="2000"/>
              <a:t>NAT</a:t>
            </a:r>
            <a:r>
              <a:rPr sz="2000"/>
              <a:t>: the VM shares the host computer's connection. Simple, and the default in most tools</a:t>
            </a:r>
          </a:p>
          <a:p>
            <a:pPr/>
            <a:r>
              <a:rPr u="sng" sz="2000"/>
              <a:t>Bridged</a:t>
            </a:r>
            <a:r>
              <a:rPr sz="2000"/>
              <a:t>: the VM appears on the network as its own device, with its own address</a:t>
            </a:r>
          </a:p>
          <a:p>
            <a:pPr/>
            <a:r>
              <a:rPr u="sng" sz="2000"/>
              <a:t>Host-only</a:t>
            </a:r>
            <a:r>
              <a:rPr sz="2000"/>
              <a:t> or internal: the VM can only talk to the host or other VMs, which is useful for safe testing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S102801109">
  <a:themeElements>
    <a:clrScheme name="Serenity_16x9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erenity">
      <a:dk1>
        <a:srgbClr val="164B4F"/>
      </a:dk1>
      <a:lt1>
        <a:sysClr val="window" lastClr="FFFFFF"/>
      </a:lt1>
      <a:dk2>
        <a:srgbClr val="000000"/>
      </a:dk2>
      <a:lt2>
        <a:srgbClr val="C5E5EC"/>
      </a:lt2>
      <a:accent1>
        <a:srgbClr val="1B91A1"/>
      </a:accent1>
      <a:accent2>
        <a:srgbClr val="46AC6F"/>
      </a:accent2>
      <a:accent3>
        <a:srgbClr val="37AFD5"/>
      </a:accent3>
      <a:accent4>
        <a:srgbClr val="6786A9"/>
      </a:accent4>
      <a:accent5>
        <a:srgbClr val="90A693"/>
      </a:accent5>
      <a:accent6>
        <a:srgbClr val="389066"/>
      </a:accent6>
      <a:hlink>
        <a:srgbClr val="27A99A"/>
      </a:hlink>
      <a:folHlink>
        <a:srgbClr val="94AE9D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11E33DF-2340-4F4E-B874-B73FEFEBFC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TS102801109</Template>
  <TotalTime>0</TotalTime>
  <Words>1367</Words>
  <Application>Microsoft Office PowerPoint</Application>
  <PresentationFormat>Custom</PresentationFormat>
  <Paragraphs>218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TS102801109</vt:lpstr>
      <vt:lpstr>Introduction to Operating Systems</vt:lpstr>
      <vt:lpstr>The Security Problem</vt:lpstr>
      <vt:lpstr>What is Security?</vt:lpstr>
      <vt:lpstr>Security Components</vt:lpstr>
      <vt:lpstr>Authentication</vt:lpstr>
      <vt:lpstr>Problems</vt:lpstr>
      <vt:lpstr>Two-Factor Authentication</vt:lpstr>
      <vt:lpstr>Protection</vt:lpstr>
      <vt:lpstr>Encryption</vt:lpstr>
      <vt:lpstr>Types of Attacks</vt:lpstr>
      <vt:lpstr>System Penetration</vt:lpstr>
      <vt:lpstr>Example Protection Policies</vt:lpstr>
      <vt:lpstr>Web Browsers</vt:lpstr>
      <vt:lpstr>Java Applets</vt:lpstr>
      <vt:lpstr>What is a Signed component?</vt:lpstr>
      <vt:lpstr>Virus Protection</vt:lpstr>
      <vt:lpstr>Intrusion-Detection Systems (IDSs)</vt:lpstr>
      <vt:lpstr>Antivirus Software</vt:lpstr>
      <vt:lpstr>Trusted Computing Initiative</vt:lpstr>
      <vt:lpstr>Virtual Private Networks (VPNs)  and IP Security (IPSec)</vt:lpstr>
      <vt:lpstr>Wireless Security</vt:lpstr>
      <vt:lpstr>Steganography</vt:lpstr>
      <vt:lpstr>Symmetric Cryptography</vt:lpstr>
      <vt:lpstr>Public Key/Private Key </vt:lpstr>
      <vt:lpstr>Digital Signature</vt:lpstr>
      <vt:lpstr>Public Key Infrastructure (PKI)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2013-01-28T15:53:19Z</dcterms:created>
  <dcterms:modified xsi:type="dcterms:W3CDTF">2013-04-08T15:50:36Z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TC028011099991</vt:lpwstr>
  </property>
</Properties>
</file>